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0"/>
  </p:notesMasterIdLst>
  <p:sldIdLst>
    <p:sldId id="3318" r:id="rId3"/>
    <p:sldId id="3321" r:id="rId4"/>
    <p:sldId id="3322" r:id="rId5"/>
    <p:sldId id="262" r:id="rId6"/>
    <p:sldId id="266" r:id="rId7"/>
    <p:sldId id="257" r:id="rId8"/>
    <p:sldId id="3324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0171" autoAdjust="0"/>
  </p:normalViewPr>
  <p:slideViewPr>
    <p:cSldViewPr snapToGrid="0">
      <p:cViewPr varScale="1">
        <p:scale>
          <a:sx n="57" d="100"/>
          <a:sy n="57" d="100"/>
        </p:scale>
        <p:origin x="10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3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6A56C7-3904-4716-8C9F-6F26CEC3E3FE}" type="doc">
      <dgm:prSet loTypeId="urn:microsoft.com/office/officeart/2005/8/layout/chevronAccent+Icon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ZA"/>
        </a:p>
      </dgm:t>
    </dgm:pt>
    <dgm:pt modelId="{FE5D4EA6-AFB6-4682-A3EE-FB980E467F3F}">
      <dgm:prSet phldrT="[Text]" custT="1"/>
      <dgm:spPr/>
      <dgm:t>
        <a:bodyPr/>
        <a:lstStyle/>
        <a:p>
          <a:r>
            <a:rPr lang="en-ZA" sz="1000" b="1" dirty="0">
              <a:latin typeface="Arial" panose="020B0604020202020204" pitchFamily="34" charset="0"/>
              <a:cs typeface="Arial" panose="020B0604020202020204" pitchFamily="34" charset="0"/>
            </a:rPr>
            <a:t>NSFAS, SASSA and DBE data shared electronically</a:t>
          </a:r>
        </a:p>
      </dgm:t>
    </dgm:pt>
    <dgm:pt modelId="{4D3B0C69-2443-4BF8-BAC6-9F250DF907D6}" type="parTrans" cxnId="{9C07870C-AE75-4197-BCD3-61A45AC4A9D1}">
      <dgm:prSet/>
      <dgm:spPr/>
      <dgm:t>
        <a:bodyPr/>
        <a:lstStyle/>
        <a:p>
          <a:endParaRPr lang="en-ZA"/>
        </a:p>
      </dgm:t>
    </dgm:pt>
    <dgm:pt modelId="{75D8791B-6948-4359-8EDE-9B1EB68E9E22}" type="sibTrans" cxnId="{9C07870C-AE75-4197-BCD3-61A45AC4A9D1}">
      <dgm:prSet/>
      <dgm:spPr/>
      <dgm:t>
        <a:bodyPr/>
        <a:lstStyle/>
        <a:p>
          <a:endParaRPr lang="en-ZA"/>
        </a:p>
      </dgm:t>
    </dgm:pt>
    <dgm:pt modelId="{F3E482B1-F84A-498D-80D9-BBE59A6A3C1E}">
      <dgm:prSet phldrT="[Text]" custT="1"/>
      <dgm:spPr/>
      <dgm:t>
        <a:bodyPr/>
        <a:lstStyle/>
        <a:p>
          <a:r>
            <a:rPr lang="en-ZA" sz="1100" b="1" dirty="0">
              <a:latin typeface="Arial" panose="020B0604020202020204" pitchFamily="34" charset="0"/>
              <a:cs typeface="Arial" panose="020B0604020202020204" pitchFamily="34" charset="0"/>
            </a:rPr>
            <a:t>Data matched (ID#)</a:t>
          </a:r>
        </a:p>
      </dgm:t>
    </dgm:pt>
    <dgm:pt modelId="{25E9CEE1-F1FB-4BAF-8BFE-827135FA3266}" type="parTrans" cxnId="{730EAAFD-8AB0-460F-B10D-02E16CABC0AD}">
      <dgm:prSet/>
      <dgm:spPr/>
      <dgm:t>
        <a:bodyPr/>
        <a:lstStyle/>
        <a:p>
          <a:endParaRPr lang="en-ZA"/>
        </a:p>
      </dgm:t>
    </dgm:pt>
    <dgm:pt modelId="{800051DA-B51E-42B7-81F6-5FB37D08B524}" type="sibTrans" cxnId="{730EAAFD-8AB0-460F-B10D-02E16CABC0AD}">
      <dgm:prSet/>
      <dgm:spPr/>
      <dgm:t>
        <a:bodyPr/>
        <a:lstStyle/>
        <a:p>
          <a:endParaRPr lang="en-ZA"/>
        </a:p>
      </dgm:t>
    </dgm:pt>
    <dgm:pt modelId="{6600A1E9-A162-4C98-BFBB-F8B3F3060FE5}">
      <dgm:prSet custT="1"/>
      <dgm:spPr/>
      <dgm:t>
        <a:bodyPr/>
        <a:lstStyle/>
        <a:p>
          <a:r>
            <a:rPr lang="en-ZA" sz="1100" b="1" dirty="0">
              <a:latin typeface="Arial" panose="020B0604020202020204" pitchFamily="34" charset="0"/>
              <a:cs typeface="Arial" panose="020B0604020202020204" pitchFamily="34" charset="0"/>
            </a:rPr>
            <a:t>Data analysis and report writing</a:t>
          </a:r>
        </a:p>
      </dgm:t>
    </dgm:pt>
    <dgm:pt modelId="{2D27C491-515B-4C3E-937E-68F85402085D}" type="parTrans" cxnId="{D50C4AA3-25AC-42B9-81EE-BCE092D46D25}">
      <dgm:prSet/>
      <dgm:spPr/>
      <dgm:t>
        <a:bodyPr/>
        <a:lstStyle/>
        <a:p>
          <a:endParaRPr lang="en-ZA"/>
        </a:p>
      </dgm:t>
    </dgm:pt>
    <dgm:pt modelId="{ABEC703A-63DA-4437-BAD7-416C4C0A9916}" type="sibTrans" cxnId="{D50C4AA3-25AC-42B9-81EE-BCE092D46D25}">
      <dgm:prSet/>
      <dgm:spPr/>
      <dgm:t>
        <a:bodyPr/>
        <a:lstStyle/>
        <a:p>
          <a:endParaRPr lang="en-ZA"/>
        </a:p>
      </dgm:t>
    </dgm:pt>
    <dgm:pt modelId="{F68F965A-D8A1-416D-BD9E-B5164D4A177E}">
      <dgm:prSet custT="1"/>
      <dgm:spPr/>
      <dgm:t>
        <a:bodyPr/>
        <a:lstStyle/>
        <a:p>
          <a:r>
            <a:rPr lang="en-ZA" sz="1100" b="1" dirty="0">
              <a:latin typeface="Arial" panose="020B0604020202020204" pitchFamily="34" charset="0"/>
              <a:cs typeface="Arial" panose="020B0604020202020204" pitchFamily="34" charset="0"/>
            </a:rPr>
            <a:t>Reporting &amp; dissemination</a:t>
          </a:r>
        </a:p>
      </dgm:t>
    </dgm:pt>
    <dgm:pt modelId="{E2395E88-3F7A-4BAB-BDAE-EA17DFE3E742}" type="parTrans" cxnId="{57153809-CA44-4E01-B972-4DD0532692B6}">
      <dgm:prSet/>
      <dgm:spPr/>
      <dgm:t>
        <a:bodyPr/>
        <a:lstStyle/>
        <a:p>
          <a:endParaRPr lang="en-ZA"/>
        </a:p>
      </dgm:t>
    </dgm:pt>
    <dgm:pt modelId="{70B84B7D-D770-485C-84DD-64F200C7828F}" type="sibTrans" cxnId="{57153809-CA44-4E01-B972-4DD0532692B6}">
      <dgm:prSet/>
      <dgm:spPr/>
      <dgm:t>
        <a:bodyPr/>
        <a:lstStyle/>
        <a:p>
          <a:endParaRPr lang="en-ZA"/>
        </a:p>
      </dgm:t>
    </dgm:pt>
    <dgm:pt modelId="{5F7FA5EB-C33F-4103-BA3F-88C731D82FAF}" type="pres">
      <dgm:prSet presAssocID="{636A56C7-3904-4716-8C9F-6F26CEC3E3FE}" presName="Name0" presStyleCnt="0">
        <dgm:presLayoutVars>
          <dgm:dir/>
          <dgm:resizeHandles val="exact"/>
        </dgm:presLayoutVars>
      </dgm:prSet>
      <dgm:spPr/>
    </dgm:pt>
    <dgm:pt modelId="{5E201468-E78F-4CC3-8D8B-418F9DD04894}" type="pres">
      <dgm:prSet presAssocID="{FE5D4EA6-AFB6-4682-A3EE-FB980E467F3F}" presName="composite" presStyleCnt="0"/>
      <dgm:spPr/>
    </dgm:pt>
    <dgm:pt modelId="{E0C9069F-C4AD-4FEC-946A-9256D974156B}" type="pres">
      <dgm:prSet presAssocID="{FE5D4EA6-AFB6-4682-A3EE-FB980E467F3F}" presName="bgChev" presStyleLbl="node1" presStyleIdx="0" presStyleCnt="4"/>
      <dgm:spPr/>
    </dgm:pt>
    <dgm:pt modelId="{A051ED21-5589-4CEB-ABBE-746CF80E9C8C}" type="pres">
      <dgm:prSet presAssocID="{FE5D4EA6-AFB6-4682-A3EE-FB980E467F3F}" presName="txNode" presStyleLbl="fgAcc1" presStyleIdx="0" presStyleCnt="4">
        <dgm:presLayoutVars>
          <dgm:bulletEnabled val="1"/>
        </dgm:presLayoutVars>
      </dgm:prSet>
      <dgm:spPr/>
    </dgm:pt>
    <dgm:pt modelId="{CE36D37D-FBA1-414B-9153-33D0C4151E79}" type="pres">
      <dgm:prSet presAssocID="{75D8791B-6948-4359-8EDE-9B1EB68E9E22}" presName="compositeSpace" presStyleCnt="0"/>
      <dgm:spPr/>
    </dgm:pt>
    <dgm:pt modelId="{191C4648-6D0F-4C1B-A904-1B82EF249F6B}" type="pres">
      <dgm:prSet presAssocID="{F3E482B1-F84A-498D-80D9-BBE59A6A3C1E}" presName="composite" presStyleCnt="0"/>
      <dgm:spPr/>
    </dgm:pt>
    <dgm:pt modelId="{679C2BEA-161E-4C82-AC4B-AC8B1FBA6F41}" type="pres">
      <dgm:prSet presAssocID="{F3E482B1-F84A-498D-80D9-BBE59A6A3C1E}" presName="bgChev" presStyleLbl="node1" presStyleIdx="1" presStyleCnt="4"/>
      <dgm:spPr/>
    </dgm:pt>
    <dgm:pt modelId="{FA737A69-14FF-4992-8EDA-73B9D0F1EC43}" type="pres">
      <dgm:prSet presAssocID="{F3E482B1-F84A-498D-80D9-BBE59A6A3C1E}" presName="txNode" presStyleLbl="fgAcc1" presStyleIdx="1" presStyleCnt="4">
        <dgm:presLayoutVars>
          <dgm:bulletEnabled val="1"/>
        </dgm:presLayoutVars>
      </dgm:prSet>
      <dgm:spPr/>
    </dgm:pt>
    <dgm:pt modelId="{0D282034-D906-4CC2-A340-B08FC7B182CC}" type="pres">
      <dgm:prSet presAssocID="{800051DA-B51E-42B7-81F6-5FB37D08B524}" presName="compositeSpace" presStyleCnt="0"/>
      <dgm:spPr/>
    </dgm:pt>
    <dgm:pt modelId="{85DEB3A0-10EF-4B6E-A471-3A7460C1984D}" type="pres">
      <dgm:prSet presAssocID="{6600A1E9-A162-4C98-BFBB-F8B3F3060FE5}" presName="composite" presStyleCnt="0"/>
      <dgm:spPr/>
    </dgm:pt>
    <dgm:pt modelId="{8394B165-F6DC-4636-9DB2-A43F6457B750}" type="pres">
      <dgm:prSet presAssocID="{6600A1E9-A162-4C98-BFBB-F8B3F3060FE5}" presName="bgChev" presStyleLbl="node1" presStyleIdx="2" presStyleCnt="4"/>
      <dgm:spPr/>
    </dgm:pt>
    <dgm:pt modelId="{AA584594-08BA-43A6-BD06-CAC4107C4638}" type="pres">
      <dgm:prSet presAssocID="{6600A1E9-A162-4C98-BFBB-F8B3F3060FE5}" presName="txNode" presStyleLbl="fgAcc1" presStyleIdx="2" presStyleCnt="4">
        <dgm:presLayoutVars>
          <dgm:bulletEnabled val="1"/>
        </dgm:presLayoutVars>
      </dgm:prSet>
      <dgm:spPr/>
    </dgm:pt>
    <dgm:pt modelId="{9B7B8CF3-0683-4B00-A4D2-B7F809EC1590}" type="pres">
      <dgm:prSet presAssocID="{ABEC703A-63DA-4437-BAD7-416C4C0A9916}" presName="compositeSpace" presStyleCnt="0"/>
      <dgm:spPr/>
    </dgm:pt>
    <dgm:pt modelId="{BC599FDE-9C5F-4CE2-8536-88A64CAC6B9F}" type="pres">
      <dgm:prSet presAssocID="{F68F965A-D8A1-416D-BD9E-B5164D4A177E}" presName="composite" presStyleCnt="0"/>
      <dgm:spPr/>
    </dgm:pt>
    <dgm:pt modelId="{A9E7FE69-439C-4550-A693-798583416F2B}" type="pres">
      <dgm:prSet presAssocID="{F68F965A-D8A1-416D-BD9E-B5164D4A177E}" presName="bgChev" presStyleLbl="node1" presStyleIdx="3" presStyleCnt="4"/>
      <dgm:spPr/>
    </dgm:pt>
    <dgm:pt modelId="{02CB5113-F1F2-45F2-8DC3-7423D67DC82E}" type="pres">
      <dgm:prSet presAssocID="{F68F965A-D8A1-416D-BD9E-B5164D4A177E}" presName="txNode" presStyleLbl="fgAcc1" presStyleIdx="3" presStyleCnt="4">
        <dgm:presLayoutVars>
          <dgm:bulletEnabled val="1"/>
        </dgm:presLayoutVars>
      </dgm:prSet>
      <dgm:spPr/>
    </dgm:pt>
  </dgm:ptLst>
  <dgm:cxnLst>
    <dgm:cxn modelId="{44A91A09-40CD-48A9-A12A-B8BA0FF9FBC1}" type="presOf" srcId="{FE5D4EA6-AFB6-4682-A3EE-FB980E467F3F}" destId="{A051ED21-5589-4CEB-ABBE-746CF80E9C8C}" srcOrd="0" destOrd="0" presId="urn:microsoft.com/office/officeart/2005/8/layout/chevronAccent+Icon"/>
    <dgm:cxn modelId="{57153809-CA44-4E01-B972-4DD0532692B6}" srcId="{636A56C7-3904-4716-8C9F-6F26CEC3E3FE}" destId="{F68F965A-D8A1-416D-BD9E-B5164D4A177E}" srcOrd="3" destOrd="0" parTransId="{E2395E88-3F7A-4BAB-BDAE-EA17DFE3E742}" sibTransId="{70B84B7D-D770-485C-84DD-64F200C7828F}"/>
    <dgm:cxn modelId="{9C07870C-AE75-4197-BCD3-61A45AC4A9D1}" srcId="{636A56C7-3904-4716-8C9F-6F26CEC3E3FE}" destId="{FE5D4EA6-AFB6-4682-A3EE-FB980E467F3F}" srcOrd="0" destOrd="0" parTransId="{4D3B0C69-2443-4BF8-BAC6-9F250DF907D6}" sibTransId="{75D8791B-6948-4359-8EDE-9B1EB68E9E22}"/>
    <dgm:cxn modelId="{3123CE19-4A86-4659-8882-B1DBB65C1C0F}" type="presOf" srcId="{F3E482B1-F84A-498D-80D9-BBE59A6A3C1E}" destId="{FA737A69-14FF-4992-8EDA-73B9D0F1EC43}" srcOrd="0" destOrd="0" presId="urn:microsoft.com/office/officeart/2005/8/layout/chevronAccent+Icon"/>
    <dgm:cxn modelId="{D2830F3B-C3D0-43D9-803E-6139FBB2F3A5}" type="presOf" srcId="{6600A1E9-A162-4C98-BFBB-F8B3F3060FE5}" destId="{AA584594-08BA-43A6-BD06-CAC4107C4638}" srcOrd="0" destOrd="0" presId="urn:microsoft.com/office/officeart/2005/8/layout/chevronAccent+Icon"/>
    <dgm:cxn modelId="{716C6B69-C1B2-48DF-86CA-FDF522337733}" type="presOf" srcId="{F68F965A-D8A1-416D-BD9E-B5164D4A177E}" destId="{02CB5113-F1F2-45F2-8DC3-7423D67DC82E}" srcOrd="0" destOrd="0" presId="urn:microsoft.com/office/officeart/2005/8/layout/chevronAccent+Icon"/>
    <dgm:cxn modelId="{E4C3E089-DFCB-4633-A840-687E7C31F3B8}" type="presOf" srcId="{636A56C7-3904-4716-8C9F-6F26CEC3E3FE}" destId="{5F7FA5EB-C33F-4103-BA3F-88C731D82FAF}" srcOrd="0" destOrd="0" presId="urn:microsoft.com/office/officeart/2005/8/layout/chevronAccent+Icon"/>
    <dgm:cxn modelId="{D50C4AA3-25AC-42B9-81EE-BCE092D46D25}" srcId="{636A56C7-3904-4716-8C9F-6F26CEC3E3FE}" destId="{6600A1E9-A162-4C98-BFBB-F8B3F3060FE5}" srcOrd="2" destOrd="0" parTransId="{2D27C491-515B-4C3E-937E-68F85402085D}" sibTransId="{ABEC703A-63DA-4437-BAD7-416C4C0A9916}"/>
    <dgm:cxn modelId="{730EAAFD-8AB0-460F-B10D-02E16CABC0AD}" srcId="{636A56C7-3904-4716-8C9F-6F26CEC3E3FE}" destId="{F3E482B1-F84A-498D-80D9-BBE59A6A3C1E}" srcOrd="1" destOrd="0" parTransId="{25E9CEE1-F1FB-4BAF-8BFE-827135FA3266}" sibTransId="{800051DA-B51E-42B7-81F6-5FB37D08B524}"/>
    <dgm:cxn modelId="{0B2B21D4-6796-48E0-A538-8A0B97CBB883}" type="presParOf" srcId="{5F7FA5EB-C33F-4103-BA3F-88C731D82FAF}" destId="{5E201468-E78F-4CC3-8D8B-418F9DD04894}" srcOrd="0" destOrd="0" presId="urn:microsoft.com/office/officeart/2005/8/layout/chevronAccent+Icon"/>
    <dgm:cxn modelId="{BFE8A754-F4C5-46BA-B01E-8EE21EE8C8D2}" type="presParOf" srcId="{5E201468-E78F-4CC3-8D8B-418F9DD04894}" destId="{E0C9069F-C4AD-4FEC-946A-9256D974156B}" srcOrd="0" destOrd="0" presId="urn:microsoft.com/office/officeart/2005/8/layout/chevronAccent+Icon"/>
    <dgm:cxn modelId="{29D8B2E2-E30A-48D3-9110-8CB2B0A5D3C5}" type="presParOf" srcId="{5E201468-E78F-4CC3-8D8B-418F9DD04894}" destId="{A051ED21-5589-4CEB-ABBE-746CF80E9C8C}" srcOrd="1" destOrd="0" presId="urn:microsoft.com/office/officeart/2005/8/layout/chevronAccent+Icon"/>
    <dgm:cxn modelId="{291DF303-2A2D-4062-BE96-E5B40D9096E0}" type="presParOf" srcId="{5F7FA5EB-C33F-4103-BA3F-88C731D82FAF}" destId="{CE36D37D-FBA1-414B-9153-33D0C4151E79}" srcOrd="1" destOrd="0" presId="urn:microsoft.com/office/officeart/2005/8/layout/chevronAccent+Icon"/>
    <dgm:cxn modelId="{69236AA0-A554-4B26-8486-4F9FF43BE9BF}" type="presParOf" srcId="{5F7FA5EB-C33F-4103-BA3F-88C731D82FAF}" destId="{191C4648-6D0F-4C1B-A904-1B82EF249F6B}" srcOrd="2" destOrd="0" presId="urn:microsoft.com/office/officeart/2005/8/layout/chevronAccent+Icon"/>
    <dgm:cxn modelId="{49FB5C36-2022-4E85-A657-FED3037F94F6}" type="presParOf" srcId="{191C4648-6D0F-4C1B-A904-1B82EF249F6B}" destId="{679C2BEA-161E-4C82-AC4B-AC8B1FBA6F41}" srcOrd="0" destOrd="0" presId="urn:microsoft.com/office/officeart/2005/8/layout/chevronAccent+Icon"/>
    <dgm:cxn modelId="{40E9F6D5-8DA7-44D8-B4EE-D68B6B888C06}" type="presParOf" srcId="{191C4648-6D0F-4C1B-A904-1B82EF249F6B}" destId="{FA737A69-14FF-4992-8EDA-73B9D0F1EC43}" srcOrd="1" destOrd="0" presId="urn:microsoft.com/office/officeart/2005/8/layout/chevronAccent+Icon"/>
    <dgm:cxn modelId="{167F4721-D065-451C-9111-FDB5A819E88E}" type="presParOf" srcId="{5F7FA5EB-C33F-4103-BA3F-88C731D82FAF}" destId="{0D282034-D906-4CC2-A340-B08FC7B182CC}" srcOrd="3" destOrd="0" presId="urn:microsoft.com/office/officeart/2005/8/layout/chevronAccent+Icon"/>
    <dgm:cxn modelId="{AD005CFC-970E-44AC-ABD6-9F2547635C6D}" type="presParOf" srcId="{5F7FA5EB-C33F-4103-BA3F-88C731D82FAF}" destId="{85DEB3A0-10EF-4B6E-A471-3A7460C1984D}" srcOrd="4" destOrd="0" presId="urn:microsoft.com/office/officeart/2005/8/layout/chevronAccent+Icon"/>
    <dgm:cxn modelId="{2403A1D2-D0BC-4969-9CE5-B75143AA3571}" type="presParOf" srcId="{85DEB3A0-10EF-4B6E-A471-3A7460C1984D}" destId="{8394B165-F6DC-4636-9DB2-A43F6457B750}" srcOrd="0" destOrd="0" presId="urn:microsoft.com/office/officeart/2005/8/layout/chevronAccent+Icon"/>
    <dgm:cxn modelId="{684F8229-176E-4A0C-8BE2-07E66F90F5AE}" type="presParOf" srcId="{85DEB3A0-10EF-4B6E-A471-3A7460C1984D}" destId="{AA584594-08BA-43A6-BD06-CAC4107C4638}" srcOrd="1" destOrd="0" presId="urn:microsoft.com/office/officeart/2005/8/layout/chevronAccent+Icon"/>
    <dgm:cxn modelId="{35FC5677-8AB4-41E8-9561-91A3C7D990BB}" type="presParOf" srcId="{5F7FA5EB-C33F-4103-BA3F-88C731D82FAF}" destId="{9B7B8CF3-0683-4B00-A4D2-B7F809EC1590}" srcOrd="5" destOrd="0" presId="urn:microsoft.com/office/officeart/2005/8/layout/chevronAccent+Icon"/>
    <dgm:cxn modelId="{A89A04E3-D5CE-42FD-A58C-7A137C59825D}" type="presParOf" srcId="{5F7FA5EB-C33F-4103-BA3F-88C731D82FAF}" destId="{BC599FDE-9C5F-4CE2-8536-88A64CAC6B9F}" srcOrd="6" destOrd="0" presId="urn:microsoft.com/office/officeart/2005/8/layout/chevronAccent+Icon"/>
    <dgm:cxn modelId="{7A95F552-D8D5-4195-AF6E-0EE399B688B3}" type="presParOf" srcId="{BC599FDE-9C5F-4CE2-8536-88A64CAC6B9F}" destId="{A9E7FE69-439C-4550-A693-798583416F2B}" srcOrd="0" destOrd="0" presId="urn:microsoft.com/office/officeart/2005/8/layout/chevronAccent+Icon"/>
    <dgm:cxn modelId="{BB18CA87-AB34-4AD9-9FCC-391B9EEA9EFD}" type="presParOf" srcId="{BC599FDE-9C5F-4CE2-8536-88A64CAC6B9F}" destId="{02CB5113-F1F2-45F2-8DC3-7423D67DC82E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9069F-C4AD-4FEC-946A-9256D974156B}">
      <dsp:nvSpPr>
        <dsp:cNvPr id="0" name=""/>
        <dsp:cNvSpPr/>
      </dsp:nvSpPr>
      <dsp:spPr>
        <a:xfrm>
          <a:off x="5598" y="2479235"/>
          <a:ext cx="2635052" cy="1017130"/>
        </a:xfrm>
        <a:prstGeom prst="chevron">
          <a:avLst>
            <a:gd name="adj" fmla="val 4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1ED21-5589-4CEB-ABBE-746CF80E9C8C}">
      <dsp:nvSpPr>
        <dsp:cNvPr id="0" name=""/>
        <dsp:cNvSpPr/>
      </dsp:nvSpPr>
      <dsp:spPr>
        <a:xfrm>
          <a:off x="708279" y="2733518"/>
          <a:ext cx="2225155" cy="1017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b="1" kern="1200" dirty="0">
              <a:latin typeface="Arial" panose="020B0604020202020204" pitchFamily="34" charset="0"/>
              <a:cs typeface="Arial" panose="020B0604020202020204" pitchFamily="34" charset="0"/>
            </a:rPr>
            <a:t>NSFAS, SASSA and DBE data shared electronically</a:t>
          </a:r>
        </a:p>
      </dsp:txBody>
      <dsp:txXfrm>
        <a:off x="738070" y="2763309"/>
        <a:ext cx="2165573" cy="957548"/>
      </dsp:txXfrm>
    </dsp:sp>
    <dsp:sp modelId="{679C2BEA-161E-4C82-AC4B-AC8B1FBA6F41}">
      <dsp:nvSpPr>
        <dsp:cNvPr id="0" name=""/>
        <dsp:cNvSpPr/>
      </dsp:nvSpPr>
      <dsp:spPr>
        <a:xfrm>
          <a:off x="3015414" y="2479235"/>
          <a:ext cx="2635052" cy="1017130"/>
        </a:xfrm>
        <a:prstGeom prst="chevron">
          <a:avLst>
            <a:gd name="adj" fmla="val 4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37A69-14FF-4992-8EDA-73B9D0F1EC43}">
      <dsp:nvSpPr>
        <dsp:cNvPr id="0" name=""/>
        <dsp:cNvSpPr/>
      </dsp:nvSpPr>
      <dsp:spPr>
        <a:xfrm>
          <a:off x="3718094" y="2733518"/>
          <a:ext cx="2225155" cy="1017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 dirty="0">
              <a:latin typeface="Arial" panose="020B0604020202020204" pitchFamily="34" charset="0"/>
              <a:cs typeface="Arial" panose="020B0604020202020204" pitchFamily="34" charset="0"/>
            </a:rPr>
            <a:t>Data matched (ID#)</a:t>
          </a:r>
        </a:p>
      </dsp:txBody>
      <dsp:txXfrm>
        <a:off x="3747885" y="2763309"/>
        <a:ext cx="2165573" cy="957548"/>
      </dsp:txXfrm>
    </dsp:sp>
    <dsp:sp modelId="{8394B165-F6DC-4636-9DB2-A43F6457B750}">
      <dsp:nvSpPr>
        <dsp:cNvPr id="0" name=""/>
        <dsp:cNvSpPr/>
      </dsp:nvSpPr>
      <dsp:spPr>
        <a:xfrm>
          <a:off x="6025229" y="2479235"/>
          <a:ext cx="2635052" cy="1017130"/>
        </a:xfrm>
        <a:prstGeom prst="chevron">
          <a:avLst>
            <a:gd name="adj" fmla="val 4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584594-08BA-43A6-BD06-CAC4107C4638}">
      <dsp:nvSpPr>
        <dsp:cNvPr id="0" name=""/>
        <dsp:cNvSpPr/>
      </dsp:nvSpPr>
      <dsp:spPr>
        <a:xfrm>
          <a:off x="6727910" y="2733518"/>
          <a:ext cx="2225155" cy="1017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 dirty="0">
              <a:latin typeface="Arial" panose="020B0604020202020204" pitchFamily="34" charset="0"/>
              <a:cs typeface="Arial" panose="020B0604020202020204" pitchFamily="34" charset="0"/>
            </a:rPr>
            <a:t>Data analysis and report writing</a:t>
          </a:r>
        </a:p>
      </dsp:txBody>
      <dsp:txXfrm>
        <a:off x="6757701" y="2763309"/>
        <a:ext cx="2165573" cy="957548"/>
      </dsp:txXfrm>
    </dsp:sp>
    <dsp:sp modelId="{A9E7FE69-439C-4550-A693-798583416F2B}">
      <dsp:nvSpPr>
        <dsp:cNvPr id="0" name=""/>
        <dsp:cNvSpPr/>
      </dsp:nvSpPr>
      <dsp:spPr>
        <a:xfrm>
          <a:off x="9035045" y="2479235"/>
          <a:ext cx="2635052" cy="1017130"/>
        </a:xfrm>
        <a:prstGeom prst="chevron">
          <a:avLst>
            <a:gd name="adj" fmla="val 4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CB5113-F1F2-45F2-8DC3-7423D67DC82E}">
      <dsp:nvSpPr>
        <dsp:cNvPr id="0" name=""/>
        <dsp:cNvSpPr/>
      </dsp:nvSpPr>
      <dsp:spPr>
        <a:xfrm>
          <a:off x="9737725" y="2733518"/>
          <a:ext cx="2225155" cy="1017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 dirty="0">
              <a:latin typeface="Arial" panose="020B0604020202020204" pitchFamily="34" charset="0"/>
              <a:cs typeface="Arial" panose="020B0604020202020204" pitchFamily="34" charset="0"/>
            </a:rPr>
            <a:t>Reporting &amp; dissemination</a:t>
          </a:r>
        </a:p>
      </dsp:txBody>
      <dsp:txXfrm>
        <a:off x="9767516" y="2763309"/>
        <a:ext cx="2165573" cy="957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545E1-E91C-4554-A145-AC284AAD6FC2}" type="datetimeFigureOut">
              <a:rPr lang="en-ZA" smtClean="0"/>
              <a:t>2025/02/26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46FD-033F-4B01-9166-845B2627BB2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8949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AAE0D-F9C3-A54E-98DB-72E96DAAAD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81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4AEAA-DEFB-4A2E-882E-C282C6ED1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9B9E4A-276F-4959-A7B4-46319775B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6BED2-51CB-487B-94CD-8132CB501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340D-A0D7-4F96-A482-69FABA895847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38CFA-17E2-4EA6-A4D6-709CE7589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34D91-B81A-45B9-9419-BA645960F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1948-2115-4161-BA1C-66478F176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81FB6-C4AE-4C57-A591-A3C6D0A9F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4DA8B9-B863-4B56-A9CB-928BB28BB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BB6E2-E25F-48D2-94DC-F26F4269E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340D-A0D7-4F96-A482-69FABA895847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DB065-06FC-4951-B4A9-44494B558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D8182-B0C8-42CB-8D01-03CE03F86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1948-2115-4161-BA1C-66478F176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11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AD82F7-B196-4603-97EA-AB13800F68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FA3F81-76D2-4E4C-9E1D-23E8796D1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43932-1928-479A-93A0-D3E260B0B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340D-A0D7-4F96-A482-69FABA895847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8FCBB-467A-4F44-AD1C-C64B28F2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45796-7696-4C56-BD50-D70FA92AD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1948-2115-4161-BA1C-66478F176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12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71F91-16DB-40B9-BF7F-BDBAF549D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137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93D52-1844-464C-8874-BD541E66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6200"/>
            <a:ext cx="10515600" cy="41679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990600" y="6226175"/>
            <a:ext cx="4147457" cy="370568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4"/>
            <a:r>
              <a:rPr lang="en-ZA" dirty="0"/>
              <a:t>SECRET</a:t>
            </a:r>
          </a:p>
        </p:txBody>
      </p:sp>
    </p:spTree>
    <p:extLst>
      <p:ext uri="{BB962C8B-B14F-4D97-AF65-F5344CB8AC3E}">
        <p14:creationId xmlns:p14="http://schemas.microsoft.com/office/powerpoint/2010/main" val="4171900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line tile,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F68A398-F7B6-4249-AA99-90A5241C8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672" y="1033464"/>
            <a:ext cx="11190328" cy="5965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rgbClr val="669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1 line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1DEE48-30C6-B240-8E52-B34414283768}"/>
              </a:ext>
            </a:extLst>
          </p:cNvPr>
          <p:cNvSpPr/>
          <p:nvPr userDrawn="1"/>
        </p:nvSpPr>
        <p:spPr>
          <a:xfrm>
            <a:off x="3" y="6006662"/>
            <a:ext cx="425669" cy="425669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C723DF-8B08-9D48-A995-24211E0CFD0A}"/>
              </a:ext>
            </a:extLst>
          </p:cNvPr>
          <p:cNvSpPr/>
          <p:nvPr userDrawn="1"/>
        </p:nvSpPr>
        <p:spPr>
          <a:xfrm>
            <a:off x="425672" y="6432331"/>
            <a:ext cx="425669" cy="425669"/>
          </a:xfrm>
          <a:prstGeom prst="rect">
            <a:avLst/>
          </a:prstGeom>
          <a:solidFill>
            <a:srgbClr val="A7B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5F63D7-67EA-AC4F-9F3A-640126F16370}"/>
              </a:ext>
            </a:extLst>
          </p:cNvPr>
          <p:cNvSpPr/>
          <p:nvPr userDrawn="1"/>
        </p:nvSpPr>
        <p:spPr>
          <a:xfrm>
            <a:off x="11366187" y="424168"/>
            <a:ext cx="401647" cy="420413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B75526-0BA3-DC40-8AB2-924A7412C26D}"/>
              </a:ext>
            </a:extLst>
          </p:cNvPr>
          <p:cNvSpPr/>
          <p:nvPr userDrawn="1"/>
        </p:nvSpPr>
        <p:spPr>
          <a:xfrm>
            <a:off x="11770027" y="844582"/>
            <a:ext cx="421973" cy="421973"/>
          </a:xfrm>
          <a:prstGeom prst="rect">
            <a:avLst/>
          </a:prstGeom>
          <a:solidFill>
            <a:srgbClr val="CBCF8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60E6E3-3229-9D4C-A136-50ED93C64A7C}"/>
              </a:ext>
            </a:extLst>
          </p:cNvPr>
          <p:cNvSpPr/>
          <p:nvPr userDrawn="1"/>
        </p:nvSpPr>
        <p:spPr>
          <a:xfrm>
            <a:off x="11767834" y="3"/>
            <a:ext cx="424167" cy="424167"/>
          </a:xfrm>
          <a:prstGeom prst="rect">
            <a:avLst/>
          </a:prstGeom>
          <a:solidFill>
            <a:srgbClr val="66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1E0874-D180-AF4B-8930-EA1EF631FD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5669" y="1920000"/>
            <a:ext cx="11190328" cy="4444912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>
              <a:lnSpc>
                <a:spcPct val="100000"/>
              </a:lnSpc>
              <a:buClr>
                <a:srgbClr val="A7B341"/>
              </a:buClr>
              <a:buFont typeface="Wingdings" pitchFamily="2" charset="2"/>
              <a:buChar char="§"/>
              <a:defRPr sz="2667" b="1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buClr>
                <a:srgbClr val="6697AD"/>
              </a:buClr>
              <a:buFont typeface="Wingdings" pitchFamily="2" charset="2"/>
              <a:buChar char="§"/>
              <a:defRPr sz="24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buFont typeface="STIXGeneral-Regular" pitchFamily="2" charset="2"/>
              <a:buChar char="⎯"/>
              <a:defRPr sz="2133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buFont typeface="STIXGeneral-Regular" pitchFamily="2" charset="2"/>
              <a:buChar char="⎯"/>
              <a:defRPr sz="1867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lnSpc>
                <a:spcPct val="100000"/>
              </a:lnSpc>
              <a:buFont typeface="STIXGeneral-Regular" pitchFamily="2" charset="2"/>
              <a:buChar char="⎯"/>
              <a:defRPr sz="16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1" y="345600"/>
            <a:ext cx="2942449" cy="566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10478400" y="6430800"/>
            <a:ext cx="1358400" cy="427200"/>
          </a:xfrm>
          <a:prstGeom prst="rect">
            <a:avLst/>
          </a:prstGeom>
        </p:spPr>
        <p:txBody>
          <a:bodyPr wrap="none" rIns="0" anchor="ctr" anchorCtr="0">
            <a:noAutofit/>
          </a:bodyPr>
          <a:lstStyle/>
          <a:p>
            <a:pPr algn="r"/>
            <a:r>
              <a:rPr lang="en-GB" sz="1200" b="0" i="1" noProof="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A34F80E5-37D2-40A9-A7A6-A9F43AA57C27}" type="slidenum">
              <a:rPr lang="en-GB" sz="1200" b="0" i="1" noProof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GB" sz="1200" b="0" i="1" noProof="0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067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FD5B6-A96F-4833-93A7-2FCC8D732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3EAD2C-081F-415B-BE49-32DA8FE6D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4142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71F91-16DB-40B9-BF7F-BDBAF549D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93D52-1844-464C-8874-BD541E66C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7713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6A515-1E95-441A-A469-6DE568E62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0BF24-FD9C-4399-BEB3-4680E042A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86440-5D7B-4AD9-A762-4217338D4D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57B59-1EC8-4D0E-804F-54E678656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>
                <a:solidFill>
                  <a:prstClr val="black"/>
                </a:solidFill>
              </a:rPr>
              <a:t>SECRET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AD5E3-7B39-4DBF-8233-B4D0F4598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5509" y="6310314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6EDE458-FE5D-A943-8B68-DF1632607E4A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22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75E09-9F93-4318-BB19-B8BC2265F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72C81-D9AA-4E31-B83B-56ECE7C449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368783-258F-400D-B781-E429BA422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2427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B3E57-E82C-44C0-A626-65DC40D51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C1B8E-7174-4D60-9600-452FDABBC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2B9B7-76B5-4583-BD56-42656DFA6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CDE24E-AED2-4805-95B8-6FF986CCD5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52D666-D9AA-46E9-9284-B2A6BA3DE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5871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724FB-C5FC-4F4F-A678-39444E9E8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8636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D4DBF-DA23-4564-9033-4FBE275BA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D9CE7-DDD6-4BF6-B4B2-DC5D79F25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1964C-7E3C-4BDD-B0C7-24916EB91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340D-A0D7-4F96-A482-69FABA895847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114D3-26CF-440B-ADA0-32A8FF865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0C9C5-BF0E-4FE9-8B09-0F5B069A6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1948-2115-4161-BA1C-66478F176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172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828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8E999-6500-4261-BFB7-61A22CAC9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83943-5EEB-4F94-8EEA-331E71A1F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B0ECC-1D84-4E56-BD64-A135577DF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114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FD3D-CC66-4AB0-B29F-042E2CC52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1B82ED-223E-4C56-9B18-87BA0B1800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181F7-6AE1-43BF-BDC6-D91D9F14A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764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09B1B-6A5D-41C7-8D00-6E967D07A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6170B7-1FDB-4520-8D7F-3E0DCD622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1335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F9F13F-BBDD-4C13-A1A4-02140F0813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4C49E-5730-4B76-A770-47D6F06FD9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3125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SECRET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E6EDE458-FE5D-A943-8B68-DF163260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3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0EB8F-5769-4F57-A5A9-EF8D0C9BE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3033E-C869-4520-B9A2-3D6991E67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53E6A-06C3-4749-B72B-2B5EA8F66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340D-A0D7-4F96-A482-69FABA895847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F28CE-A86C-473D-82FA-95AE61C52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70AF9-89E4-40EC-8AEB-92A131ECB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1948-2115-4161-BA1C-66478F176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8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1B465-BCB4-4771-AA75-0DE19B0C7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7513C-C60C-4897-99BE-E52AE72663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90CE81-FDF4-4F53-8B74-E70C302A9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10CE2-BED2-419C-A9F3-4855F37EF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340D-A0D7-4F96-A482-69FABA895847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5AD4F-B804-45F0-9690-2CB2BB65F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8AD56-0F87-4DCE-BB48-AF1995F3B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1948-2115-4161-BA1C-66478F176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7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DED0A-5998-4BB0-B4D1-04ED7C1E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CF246-BFAF-44AD-98D1-0C3C5B37F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A13BE9-7F79-4C66-A237-83CE4C787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976B58-1DAB-4FA4-B2C8-8015AA5299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C8E0F9-8C3E-4FEE-AC9D-FCFF669FD0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A1833C-47EB-48FB-ADD3-11DB25A8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340D-A0D7-4F96-A482-69FABA895847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60A840-E4A0-4B8B-A1FA-10DEE6E0E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B3BFEA-A263-4E62-BB4F-F49E49195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1948-2115-4161-BA1C-66478F176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29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CE0C1-A120-46E1-8A4C-934CCE22C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C9188C-10A7-4BA3-9171-6C449D0EC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340D-A0D7-4F96-A482-69FABA895847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C2269D-F324-419F-AEE2-D570E715F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EC82F6-2904-4B82-A133-969DE95BA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1948-2115-4161-BA1C-66478F176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4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4C86F1-FC27-4E00-9E60-3AB2021D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340D-A0D7-4F96-A482-69FABA895847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6EF841-CAE9-4DB2-BD8D-CCF51E2E8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1CBA0-ADE9-4F56-A9FC-ABE20FC48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1948-2115-4161-BA1C-66478F176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5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073A9-2E3E-4BDD-A4A7-C7E3416A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D5B23-4EB1-4B2F-842F-C7EAD660A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225F5-E3C3-4B2F-8725-1684C0405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0898B-8347-44EE-860C-194B855E3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340D-A0D7-4F96-A482-69FABA895847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F5F61-2D05-468A-8C4F-88E14777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C6CB6-01EA-444D-B08B-E844631B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1948-2115-4161-BA1C-66478F176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70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25E8-6B37-4995-B488-F8098309A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BBF758-F56B-45D3-B3A1-2E90C8F7C6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06AA9F-E213-47AE-BFA1-1A34574B2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EA7E7-0073-4165-9C12-220343290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340D-A0D7-4F96-A482-69FABA895847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19888C-E41E-4FA7-8630-5CE160709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D2273C-DD97-4E93-8B5B-887AFD0E5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1948-2115-4161-BA1C-66478F176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5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210BE5-7BCE-469D-A3ED-D70B4A047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5D8DA-0369-4F69-99FA-440E19D00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7D979-52FC-4BEB-A1F0-9CFCF07827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1340D-A0D7-4F96-A482-69FABA895847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A5571-DBDB-4986-8617-734541EFE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0BCDA-F419-481A-9642-3AB18386F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91948-2115-4161-BA1C-66478F176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3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9F4903-2802-44B3-A366-9D2FA599F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4B379-CBAA-4B9F-8D36-1A83BC2EC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3688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F041E8-8966-486A-93D2-1D48649C61F8}"/>
              </a:ext>
            </a:extLst>
          </p:cNvPr>
          <p:cNvSpPr/>
          <p:nvPr/>
        </p:nvSpPr>
        <p:spPr>
          <a:xfrm>
            <a:off x="9125804" y="5938324"/>
            <a:ext cx="2807159" cy="782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138">
              <a:solidFill>
                <a:prstClr val="white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06F2D13-B305-4AF5-83F1-E488A7AA25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056" y="6024243"/>
            <a:ext cx="715663" cy="7156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6CADF3-918E-4D37-B501-81D644BF982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549" y="5773015"/>
            <a:ext cx="766706" cy="10849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C17096-5F65-4867-A8BA-1062E09166E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716" y="5978697"/>
            <a:ext cx="1103478" cy="780313"/>
          </a:xfrm>
          <a:prstGeom prst="rect">
            <a:avLst/>
          </a:prstGeom>
        </p:spPr>
      </p:pic>
      <p:pic>
        <p:nvPicPr>
          <p:cNvPr id="17" name="Picture 4" descr="National Development Agency">
            <a:extLst>
              <a:ext uri="{FF2B5EF4-FFF2-40B4-BE49-F238E27FC236}">
                <a16:creationId xmlns:a16="http://schemas.microsoft.com/office/drawing/2014/main" id="{1BD63299-C114-41EA-90AB-3B6DBDC27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776" y="5897637"/>
            <a:ext cx="548246" cy="83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Department of Social Development Bursaries and Financial ...">
            <a:extLst>
              <a:ext uri="{FF2B5EF4-FFF2-40B4-BE49-F238E27FC236}">
                <a16:creationId xmlns:a16="http://schemas.microsoft.com/office/drawing/2014/main" id="{31E18506-1CA4-484A-B276-165C56594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45" y="5880822"/>
            <a:ext cx="1860706" cy="97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433A343-558B-43F3-A8E6-B41A67E2BFB4}"/>
              </a:ext>
            </a:extLst>
          </p:cNvPr>
          <p:cNvSpPr/>
          <p:nvPr/>
        </p:nvSpPr>
        <p:spPr>
          <a:xfrm>
            <a:off x="1" y="-18401"/>
            <a:ext cx="5036025" cy="248589"/>
          </a:xfrm>
          <a:prstGeom prst="rect">
            <a:avLst/>
          </a:prstGeom>
          <a:solidFill>
            <a:srgbClr val="B48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463">
              <a:solidFill>
                <a:srgbClr val="B48138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DC7550-6701-4A13-8188-F85BF993D9F3}"/>
              </a:ext>
            </a:extLst>
          </p:cNvPr>
          <p:cNvSpPr/>
          <p:nvPr/>
        </p:nvSpPr>
        <p:spPr>
          <a:xfrm>
            <a:off x="7191362" y="5541100"/>
            <a:ext cx="4995081" cy="248589"/>
          </a:xfrm>
          <a:prstGeom prst="rect">
            <a:avLst/>
          </a:prstGeom>
          <a:solidFill>
            <a:srgbClr val="BD9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463">
              <a:solidFill>
                <a:prstClr val="white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D13727-9870-40C5-BB56-6DE97385B2CE}"/>
              </a:ext>
            </a:extLst>
          </p:cNvPr>
          <p:cNvSpPr txBox="1"/>
          <p:nvPr/>
        </p:nvSpPr>
        <p:spPr>
          <a:xfrm>
            <a:off x="3264816" y="5541098"/>
            <a:ext cx="3926545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975" b="1" dirty="0">
                <a:solidFill>
                  <a:srgbClr val="BD986E"/>
                </a:solidFill>
              </a:rPr>
              <a:t>BUILDING A CARING SOCIETY TOGETHER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3763CCA-8273-4F49-B8AB-BEB034778FB7}"/>
              </a:ext>
            </a:extLst>
          </p:cNvPr>
          <p:cNvSpPr/>
          <p:nvPr/>
        </p:nvSpPr>
        <p:spPr>
          <a:xfrm>
            <a:off x="10620650" y="5508857"/>
            <a:ext cx="1252266" cy="267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138" dirty="0">
                <a:solidFill>
                  <a:prstClr val="white"/>
                </a:solidFill>
              </a:rPr>
              <a:t>www.dsd.gov.za</a:t>
            </a:r>
          </a:p>
        </p:txBody>
      </p:sp>
    </p:spTree>
    <p:extLst>
      <p:ext uri="{BB962C8B-B14F-4D97-AF65-F5344CB8AC3E}">
        <p14:creationId xmlns:p14="http://schemas.microsoft.com/office/powerpoint/2010/main" val="234270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2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Clr>
          <a:srgbClr val="B48138"/>
        </a:buClr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Clr>
          <a:srgbClr val="B48138"/>
        </a:buClr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Clr>
          <a:srgbClr val="B48138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Clr>
          <a:srgbClr val="B48138"/>
        </a:buClr>
        <a:buFont typeface="Arial" panose="020B0604020202020204" pitchFamily="34" charset="0"/>
        <a:buChar char="•"/>
        <a:defRPr sz="1138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Clr>
          <a:srgbClr val="B48138"/>
        </a:buClr>
        <a:buFont typeface="Arial" panose="020B0604020202020204" pitchFamily="34" charset="0"/>
        <a:buChar char="•"/>
        <a:defRPr sz="1138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89" y="149800"/>
            <a:ext cx="11979422" cy="3279200"/>
          </a:xfrm>
        </p:spPr>
        <p:txBody>
          <a:bodyPr>
            <a:noAutofit/>
          </a:bodyPr>
          <a:lstStyle/>
          <a:p>
            <a:br>
              <a:rPr lang="en-ZA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</a:t>
            </a:r>
            <a:br>
              <a:rPr lang="en-US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A NATIONAL INTEGRATED </a:t>
            </a:r>
            <a:br>
              <a:rPr lang="en-US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PROTECTION DATA SYSTEM</a:t>
            </a:r>
            <a:b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ZA" sz="3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en-Z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240911" y="6343076"/>
            <a:ext cx="2844800" cy="365125"/>
          </a:xfrm>
          <a:prstGeom prst="rect">
            <a:avLst/>
          </a:prstGeom>
        </p:spPr>
        <p:txBody>
          <a:bodyPr/>
          <a:lstStyle/>
          <a:p>
            <a:fld id="{E6EDE458-FE5D-A943-8B68-DF1632607E4A}" type="slidenum">
              <a:rPr lang="en-US" sz="1800" b="1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sz="1800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3078" y="2906433"/>
            <a:ext cx="11878422" cy="2914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endParaRPr lang="en-ZA" altLang="en-US" sz="2400" b="1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457200"/>
            <a:endParaRPr lang="en-ZA" altLang="en-US" sz="2400" b="1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457200"/>
            <a:endParaRPr lang="en-ZA" altLang="en-US" sz="2400" b="1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457200"/>
            <a:r>
              <a:rPr lang="en-ZA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ILO SOCIAL PROTECTION WORKSHOP</a:t>
            </a:r>
          </a:p>
          <a:p>
            <a:pPr algn="ctr" defTabSz="457200"/>
            <a:endParaRPr lang="en-ZA" altLang="en-US" sz="2400" b="1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457200"/>
            <a:r>
              <a:rPr lang="en-ZA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 FEBRUARY 2025</a:t>
            </a:r>
            <a:endParaRPr lang="en-ZA" altLang="en-US" sz="2400" b="1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 defTabSz="457200"/>
            <a:r>
              <a:rPr lang="en-ZA" altLang="en-US" sz="3939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ZA" altLang="en-US" sz="2800" b="1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085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40244-92BA-7538-7583-4E52E034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44" y="158775"/>
            <a:ext cx="11998712" cy="476845"/>
          </a:xfrm>
        </p:spPr>
        <p:txBody>
          <a:bodyPr>
            <a:normAutofit/>
          </a:bodyPr>
          <a:lstStyle/>
          <a:p>
            <a:pPr algn="ctr"/>
            <a:r>
              <a:rPr lang="en-US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BACKGROUND &amp; CONTEXT </a:t>
            </a:r>
            <a:endParaRPr lang="en-ZA" sz="24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E3EAB-092C-849F-FE5C-4AB2ACA54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288" y="635620"/>
            <a:ext cx="11998712" cy="4167909"/>
          </a:xfrm>
        </p:spPr>
        <p:txBody>
          <a:bodyPr>
            <a:normAutofit/>
          </a:bodyPr>
          <a:lstStyle/>
          <a:p>
            <a:r>
              <a:rPr lang="en-ZA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NDP2030/ MTSF: DSD Mandated to develop, implement &amp; maintain 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National Integrated Social Protection Information System (NISPIS)</a:t>
            </a:r>
          </a:p>
          <a:p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Challenges silo &amp; fragmented data systems; Paper-based Monitoring &amp; Reporting systems</a:t>
            </a:r>
          </a:p>
          <a:p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Purpose: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improve services to poor and vulnerable communities by integrating &amp; sharing data; Adequate, Reliable, Real-time data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Data used for Planning; Budgeting; Decision-making; Evidence Based Policy Making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Collect </a:t>
            </a:r>
            <a:r>
              <a:rPr lang="en-ZA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 against number of indicators along the lifecycle (children, youth, adults, older person, persons with disabilities).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Developed a Concept Document/ Business Case &amp; Costing  (M&amp;E unit; CIO; Business Units)</a:t>
            </a:r>
          </a:p>
          <a:p>
            <a:r>
              <a:rPr lang="en-ZA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Consultative process; Hosted Round Table Key Stakeholders</a:t>
            </a:r>
            <a:r>
              <a:rPr lang="en-ZA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Governance Structures (Steering Committee/ Technical Committee/ Forums (IMST))</a:t>
            </a:r>
          </a:p>
          <a:p>
            <a:pPr marL="0" indent="0">
              <a:buNone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220782-78C7-436D-2406-4995791FD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24" y="3601844"/>
            <a:ext cx="11121483" cy="325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98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527F6-5BEB-350C-37DD-382B931E4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F32E-BDDD-6709-0A6D-254FF5F3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12" y="267630"/>
            <a:ext cx="11998712" cy="446048"/>
          </a:xfrm>
        </p:spPr>
        <p:txBody>
          <a:bodyPr>
            <a:normAutofit/>
          </a:bodyPr>
          <a:lstStyle/>
          <a:p>
            <a:pPr algn="ctr"/>
            <a:r>
              <a:rPr lang="en-US" sz="2400" b="1" i="0" u="none" strike="noStrike" baseline="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PROCESSES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FFEB4-BC7C-1519-DDD7-C69F996EE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44" y="713677"/>
            <a:ext cx="11998712" cy="5386039"/>
          </a:xfrm>
        </p:spPr>
        <p:txBody>
          <a:bodyPr>
            <a:normAutofit/>
          </a:bodyPr>
          <a:lstStyle/>
          <a:p>
            <a:r>
              <a:rPr lang="en-Z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NISPIS MoU signed by Cluster depts (SASSA, NDA, Home Affairs, Health, DBE, DHET, NSFAS, Employment &amp; Labour, C</a:t>
            </a:r>
            <a:r>
              <a:rPr lang="en-Z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ooperative Governance </a:t>
            </a:r>
            <a:r>
              <a:rPr lang="en-Z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&amp; SITA) to share social protection data</a:t>
            </a: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Phased approach implement NISPIS (utilize ID/ Passport number)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(Dept Home Affairs (HANIS function)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Appointed Service Provider: Conducted </a:t>
            </a:r>
            <a:r>
              <a:rPr lang="en-US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IS”  Assessment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Consultative process to develop M&amp;E Framework included Theories of Change (Path-way of Change) and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Logframes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Enabled development of indicators for the system (technical indicator descriptors)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Piloted system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Measure Educational Outcomes of Children Receiving Social Protection Services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Reviewed the indicators (still reviewing &amp; adding indicators)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Procured a Convergence Tool for data exchange; Live Production environment (no memory sticks etc.)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Produce various reports; Currently developing Training Plan &amp; Communication &amp; Awareness Plan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Change Management Framework</a:t>
            </a:r>
          </a:p>
          <a:p>
            <a:pPr lvl="1"/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236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297" y="189486"/>
            <a:ext cx="12006943" cy="751075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pPr algn="ctr"/>
            <a:r>
              <a:rPr lang="en-ZA" sz="2800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EDUCATIONAL OUTCOMES OF LEARNERS RECEIVING </a:t>
            </a:r>
            <a:br>
              <a:rPr lang="en-ZA" sz="2800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ZA" sz="2800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SOCIAL PROTECTION</a:t>
            </a:r>
            <a:endParaRPr lang="en-ZA" sz="28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07419470"/>
              </p:ext>
            </p:extLst>
          </p:nvPr>
        </p:nvGraphicFramePr>
        <p:xfrm>
          <a:off x="111760" y="940561"/>
          <a:ext cx="11968480" cy="6229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1760" y="4773007"/>
            <a:ext cx="11885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prstClr val="black"/>
                </a:solidFill>
                <a:latin typeface="Arial" panose="020B0604020202020204"/>
              </a:rPr>
              <a:t>Linking various data sets </a:t>
            </a:r>
            <a:r>
              <a:rPr lang="en-ZA" b="1" dirty="0">
                <a:solidFill>
                  <a:prstClr val="black"/>
                </a:solidFill>
                <a:latin typeface="Arial" panose="020B0604020202020204"/>
              </a:rPr>
              <a:t>using ID number</a:t>
            </a:r>
            <a:r>
              <a:rPr lang="en-ZA" dirty="0">
                <a:solidFill>
                  <a:prstClr val="black"/>
                </a:solidFill>
                <a:latin typeface="Arial" panose="020B0604020202020204"/>
              </a:rPr>
              <a:t>, LURITS, NSC, SOCPEN to identify learners receiving/ received social grants at some point in their life and write NSC Grade 12 examination.</a:t>
            </a:r>
          </a:p>
          <a:p>
            <a:endParaRPr lang="en-ZA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5938408" y="1663594"/>
            <a:ext cx="230743" cy="435171"/>
          </a:xfrm>
          <a:prstGeom prst="downArrow">
            <a:avLst/>
          </a:prstGeom>
          <a:solidFill>
            <a:srgbClr val="4472C4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13" tIns="38957" rIns="77913" bIns="38957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ZA" sz="2045" kern="0">
              <a:solidFill>
                <a:prstClr val="black"/>
              </a:solidFill>
              <a:latin typeface="Times New Roman" pitchFamily="18" charset="0"/>
              <a:ea typeface="ヒラギノ角ゴ Pro W3" pitchFamily="1" charset="-12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224260" y="2412383"/>
            <a:ext cx="1680543" cy="336588"/>
          </a:xfrm>
          <a:prstGeom prst="roundRect">
            <a:avLst/>
          </a:prstGeom>
          <a:solidFill>
            <a:srgbClr val="FFC28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13" tIns="38957" rIns="77913" bIns="38957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1108" b="1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DSD (NISPIS) 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247982" y="2412383"/>
            <a:ext cx="1882906" cy="336588"/>
          </a:xfrm>
          <a:prstGeom prst="roundRect">
            <a:avLst/>
          </a:prstGeom>
          <a:solidFill>
            <a:srgbClr val="4472C4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13" tIns="38957" rIns="77913" bIns="38957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1108" b="1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SASSA (SOCPEN)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6267662" y="2388452"/>
            <a:ext cx="1945100" cy="360519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13" tIns="38957" rIns="77913" bIns="38957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1108" b="1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DBE (NSC) &amp; (LURITS)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ZA" sz="1292" b="1" kern="0" dirty="0">
              <a:solidFill>
                <a:prstClr val="black"/>
              </a:solidFill>
              <a:latin typeface="Times New Roman" panose="02020603050405020304" pitchFamily="18" charset="0"/>
              <a:ea typeface="ヒラギノ角ゴ Pro W3" pitchFamily="1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8452017" y="2388452"/>
            <a:ext cx="1677948" cy="360520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13" tIns="38957" rIns="77913" bIns="38957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1108" b="1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NSFAS</a:t>
            </a:r>
            <a:endParaRPr lang="en-ZA" sz="1662" b="1" kern="0" dirty="0">
              <a:solidFill>
                <a:prstClr val="black"/>
              </a:solidFill>
              <a:latin typeface="Arial Narrow" panose="020B0606020202030204" pitchFamily="34" charset="0"/>
              <a:ea typeface="ヒラギノ角ゴ Pro W3" pitchFamily="1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742074" y="1225006"/>
            <a:ext cx="6777626" cy="394719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13" tIns="38957" rIns="77913" bIns="38957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1292" b="1" kern="0" dirty="0">
                <a:solidFill>
                  <a:prstClr val="black"/>
                </a:solidFill>
                <a:latin typeface="Times New Roman" panose="02020603050405020304" pitchFamily="18" charset="0"/>
                <a:ea typeface="ヒラギノ角ゴ Pro W3" pitchFamily="1" charset="-128"/>
              </a:rPr>
              <a:t>Educational Outcomes of Learners Receiving Social Protection Services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3078083" y="2100745"/>
            <a:ext cx="6379158" cy="0"/>
          </a:xfrm>
          <a:prstGeom prst="line">
            <a:avLst/>
          </a:prstGeom>
          <a:solidFill>
            <a:srgbClr val="4472C4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5262367" y="2100746"/>
            <a:ext cx="0" cy="235484"/>
          </a:xfrm>
          <a:prstGeom prst="straightConnector1">
            <a:avLst/>
          </a:prstGeom>
          <a:solidFill>
            <a:srgbClr val="4472C4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078083" y="2100746"/>
            <a:ext cx="0" cy="235484"/>
          </a:xfrm>
          <a:prstGeom prst="straightConnector1">
            <a:avLst/>
          </a:prstGeom>
          <a:solidFill>
            <a:srgbClr val="4472C4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7240212" y="2098765"/>
            <a:ext cx="0" cy="2354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9457241" y="2098765"/>
            <a:ext cx="0" cy="2354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91589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1E135F09-70E4-44E9-B7F3-DF88319932CC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defRPr/>
              </a:pPr>
              <a:t>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333375"/>
            <a:ext cx="2070100" cy="28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Conceptualisation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035800" y="334964"/>
            <a:ext cx="1868488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Close-Out</a:t>
            </a:r>
          </a:p>
        </p:txBody>
      </p:sp>
      <p:sp>
        <p:nvSpPr>
          <p:cNvPr id="7" name="Rectangle 6"/>
          <p:cNvSpPr/>
          <p:nvPr/>
        </p:nvSpPr>
        <p:spPr>
          <a:xfrm>
            <a:off x="5811838" y="334964"/>
            <a:ext cx="1223962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Execution  </a:t>
            </a:r>
          </a:p>
        </p:txBody>
      </p:sp>
      <p:sp>
        <p:nvSpPr>
          <p:cNvPr id="8" name="Rectangle 7"/>
          <p:cNvSpPr/>
          <p:nvPr/>
        </p:nvSpPr>
        <p:spPr>
          <a:xfrm>
            <a:off x="4727576" y="334964"/>
            <a:ext cx="1120775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3579814" y="330200"/>
            <a:ext cx="1120775" cy="28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0" y="623889"/>
            <a:ext cx="2070100" cy="287337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Feasibility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08663" y="911226"/>
            <a:ext cx="1223962" cy="288925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08663" y="623889"/>
            <a:ext cx="1223962" cy="287337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Coding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06801" y="903289"/>
            <a:ext cx="2246313" cy="288925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94100" y="615950"/>
            <a:ext cx="2254250" cy="287338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08663" y="1200150"/>
            <a:ext cx="1223962" cy="287338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75725" y="334964"/>
            <a:ext cx="1728788" cy="288925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7535864" y="615951"/>
            <a:ext cx="1800225" cy="2949575"/>
          </a:xfrm>
          <a:prstGeom prst="flowChartMagneticDisk">
            <a:avLst/>
          </a:prstGeom>
          <a:solidFill>
            <a:srgbClr val="FFDE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ZA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contracts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ZA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benefit realisation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ZA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Review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ZA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library</a:t>
            </a:r>
          </a:p>
        </p:txBody>
      </p:sp>
      <p:sp>
        <p:nvSpPr>
          <p:cNvPr id="19" name="Flowchart: Magnetic Disk 18"/>
          <p:cNvSpPr/>
          <p:nvPr/>
        </p:nvSpPr>
        <p:spPr>
          <a:xfrm>
            <a:off x="3606801" y="1200151"/>
            <a:ext cx="2043113" cy="2949575"/>
          </a:xfrm>
          <a:prstGeom prst="flowChartMagneticDisk">
            <a:avLst/>
          </a:prstGeom>
          <a:solidFill>
            <a:srgbClr val="FFDE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endParaRPr lang="en-ZA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ZA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Charter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ZA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Plan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ZA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Specification (URS, FRS, TRS)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ZA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 design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ZA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management plan</a:t>
            </a:r>
          </a:p>
        </p:txBody>
      </p:sp>
      <p:sp>
        <p:nvSpPr>
          <p:cNvPr id="20" name="Flowchart: Magnetic Disk 19"/>
          <p:cNvSpPr/>
          <p:nvPr/>
        </p:nvSpPr>
        <p:spPr>
          <a:xfrm>
            <a:off x="5688013" y="1487489"/>
            <a:ext cx="1776412" cy="2949575"/>
          </a:xfrm>
          <a:prstGeom prst="flowChartMagneticDisk">
            <a:avLst/>
          </a:prstGeom>
          <a:solidFill>
            <a:srgbClr val="FFDE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endParaRPr lang="en-ZA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endParaRPr lang="en-ZA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endParaRPr lang="en-ZA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ZA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ZA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code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ZA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ZA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plan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ZA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UAT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ZA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manual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ZA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of change management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endParaRPr lang="en-ZA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endParaRPr lang="en-ZA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Magnetic Disk 20"/>
          <p:cNvSpPr/>
          <p:nvPr/>
        </p:nvSpPr>
        <p:spPr>
          <a:xfrm>
            <a:off x="1524001" y="911226"/>
            <a:ext cx="1979613" cy="2949575"/>
          </a:xfrm>
          <a:prstGeom prst="flowChartMagneticDisk">
            <a:avLst/>
          </a:prstGeom>
          <a:solidFill>
            <a:srgbClr val="FFDE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ZA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Case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ZA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Assessment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ZA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 Realisation plan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ZA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Feasibility Report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24000" y="4652964"/>
            <a:ext cx="9144000" cy="504825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Monitoring, Reporting &amp; Evaluation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D207AB-FDE5-FC09-03E4-BF94A798A8EE}"/>
              </a:ext>
            </a:extLst>
          </p:cNvPr>
          <p:cNvSpPr/>
          <p:nvPr/>
        </p:nvSpPr>
        <p:spPr>
          <a:xfrm>
            <a:off x="4169916" y="5849642"/>
            <a:ext cx="6174556" cy="384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ZA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ROJECT MANAGEMENT FRAMEWORK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C92748-5517-F515-E1B0-A91360B90BD6}"/>
              </a:ext>
            </a:extLst>
          </p:cNvPr>
          <p:cNvSpPr/>
          <p:nvPr/>
        </p:nvSpPr>
        <p:spPr>
          <a:xfrm>
            <a:off x="4169916" y="6248401"/>
            <a:ext cx="6174556" cy="457199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ZA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YSTEMS DEVELOPMENT LIFE CYCLE FRAMEWORK</a:t>
            </a:r>
          </a:p>
        </p:txBody>
      </p:sp>
    </p:spTree>
    <p:extLst>
      <p:ext uri="{BB962C8B-B14F-4D97-AF65-F5344CB8AC3E}">
        <p14:creationId xmlns:p14="http://schemas.microsoft.com/office/powerpoint/2010/main" val="207529082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34E53AE0-C673-4D03-8126-E60EEE5A2284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CCCF4E7-B49A-4777-869F-FE7B9C13E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968F2C7-39DC-4E0D-AFC7-208850D006D3}"/>
                </a:ext>
              </a:extLst>
            </p:cNvPr>
            <p:cNvSpPr/>
            <p:nvPr/>
          </p:nvSpPr>
          <p:spPr>
            <a:xfrm>
              <a:off x="201882" y="35625"/>
              <a:ext cx="3455718" cy="17694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NISPIS</a:t>
              </a:r>
            </a:p>
            <a:p>
              <a:r>
                <a:rPr lang="en-US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ational</a:t>
              </a:r>
            </a:p>
            <a:p>
              <a:r>
                <a:rPr lang="en-US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ntegrated</a:t>
              </a:r>
            </a:p>
            <a:p>
              <a:r>
                <a:rPr lang="en-US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ocial</a:t>
              </a:r>
            </a:p>
            <a:p>
              <a:r>
                <a:rPr lang="en-US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rotection</a:t>
              </a:r>
            </a:p>
            <a:p>
              <a:r>
                <a:rPr lang="en-US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nformation</a:t>
              </a:r>
            </a:p>
            <a:p>
              <a:r>
                <a:rPr lang="en-US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ystem</a:t>
              </a:r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E41148-7C88-475D-BCDE-18DB5D927C54}"/>
                </a:ext>
              </a:extLst>
            </p:cNvPr>
            <p:cNvSpPr/>
            <p:nvPr/>
          </p:nvSpPr>
          <p:spPr>
            <a:xfrm>
              <a:off x="1021278" y="2576945"/>
              <a:ext cx="1959428" cy="558141"/>
            </a:xfrm>
            <a:prstGeom prst="rect">
              <a:avLst/>
            </a:prstGeom>
            <a:solidFill>
              <a:srgbClr val="24D2E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BIRTH REGISTRATION</a:t>
              </a:r>
              <a:endParaRPr lang="en-ZA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1F76FB2-F9E1-4B67-899E-BDB1D09F952E}"/>
                </a:ext>
              </a:extLst>
            </p:cNvPr>
            <p:cNvSpPr/>
            <p:nvPr/>
          </p:nvSpPr>
          <p:spPr>
            <a:xfrm>
              <a:off x="3253839" y="2671949"/>
              <a:ext cx="617517" cy="3918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>
                      <a:lumMod val="95000"/>
                    </a:schemeClr>
                  </a:solidFill>
                </a:rPr>
                <a:t>PIVA</a:t>
              </a:r>
              <a:endParaRPr lang="en-ZA" sz="1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8010EAE-1B1D-4B2C-8146-3116A4EFE07E}"/>
                </a:ext>
              </a:extLst>
            </p:cNvPr>
            <p:cNvSpPr/>
            <p:nvPr/>
          </p:nvSpPr>
          <p:spPr>
            <a:xfrm>
              <a:off x="4059383" y="1482438"/>
              <a:ext cx="583869" cy="3226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bg1">
                      <a:lumMod val="95000"/>
                    </a:schemeClr>
                  </a:solidFill>
                </a:rPr>
                <a:t>DSD</a:t>
              </a:r>
              <a:endParaRPr lang="en-ZA" sz="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2F96BD8-F66E-4810-9C94-F61644C15C7D}"/>
                </a:ext>
              </a:extLst>
            </p:cNvPr>
            <p:cNvSpPr/>
            <p:nvPr/>
          </p:nvSpPr>
          <p:spPr>
            <a:xfrm>
              <a:off x="3821879" y="1005447"/>
              <a:ext cx="714495" cy="3918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bg1">
                      <a:lumMod val="95000"/>
                    </a:schemeClr>
                  </a:solidFill>
                </a:rPr>
                <a:t>SASSA</a:t>
              </a:r>
              <a:endParaRPr lang="en-ZA" sz="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282D596-68C1-4975-BFA0-236B1C075D60}"/>
                </a:ext>
              </a:extLst>
            </p:cNvPr>
            <p:cNvSpPr/>
            <p:nvPr/>
          </p:nvSpPr>
          <p:spPr>
            <a:xfrm>
              <a:off x="4116784" y="461161"/>
              <a:ext cx="583869" cy="4591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bg1">
                      <a:lumMod val="95000"/>
                    </a:schemeClr>
                  </a:solidFill>
                </a:rPr>
                <a:t>NDA</a:t>
              </a:r>
              <a:endParaRPr lang="en-ZA" sz="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8197AD5-F139-464E-9816-745C36E64E35}"/>
                </a:ext>
              </a:extLst>
            </p:cNvPr>
            <p:cNvSpPr/>
            <p:nvPr/>
          </p:nvSpPr>
          <p:spPr>
            <a:xfrm>
              <a:off x="4844152" y="221676"/>
              <a:ext cx="583869" cy="3226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bg1">
                      <a:lumMod val="95000"/>
                    </a:schemeClr>
                  </a:solidFill>
                </a:rPr>
                <a:t>DHET</a:t>
              </a:r>
              <a:endParaRPr lang="en-ZA" sz="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9387FBE-BD8E-4F4F-BADC-31AEE6B81255}"/>
                </a:ext>
              </a:extLst>
            </p:cNvPr>
            <p:cNvSpPr/>
            <p:nvPr/>
          </p:nvSpPr>
          <p:spPr>
            <a:xfrm>
              <a:off x="5598243" y="299856"/>
              <a:ext cx="583869" cy="3226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bg1">
                      <a:lumMod val="95000"/>
                    </a:schemeClr>
                  </a:solidFill>
                </a:rPr>
                <a:t>DBE</a:t>
              </a:r>
              <a:endParaRPr lang="en-ZA" sz="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254DB27-E5AF-49C0-BF84-9C91805F55FF}"/>
                </a:ext>
              </a:extLst>
            </p:cNvPr>
            <p:cNvSpPr/>
            <p:nvPr/>
          </p:nvSpPr>
          <p:spPr>
            <a:xfrm>
              <a:off x="6192012" y="622466"/>
              <a:ext cx="583869" cy="3226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err="1">
                  <a:solidFill>
                    <a:schemeClr val="bg1">
                      <a:lumMod val="95000"/>
                    </a:schemeClr>
                  </a:solidFill>
                </a:rPr>
                <a:t>DoH</a:t>
              </a:r>
              <a:endParaRPr lang="en-ZA" sz="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04D435E-4946-485C-8E60-299BC3109425}"/>
                </a:ext>
              </a:extLst>
            </p:cNvPr>
            <p:cNvSpPr/>
            <p:nvPr/>
          </p:nvSpPr>
          <p:spPr>
            <a:xfrm>
              <a:off x="6325591" y="1159828"/>
              <a:ext cx="583869" cy="3226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bg1">
                      <a:lumMod val="95000"/>
                    </a:schemeClr>
                  </a:solidFill>
                </a:rPr>
                <a:t>D0L</a:t>
              </a:r>
              <a:endParaRPr lang="en-ZA" sz="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FA7FAA7-0369-4BB8-BB21-A684F1A3D31D}"/>
                </a:ext>
              </a:extLst>
            </p:cNvPr>
            <p:cNvSpPr/>
            <p:nvPr/>
          </p:nvSpPr>
          <p:spPr>
            <a:xfrm>
              <a:off x="7125217" y="690751"/>
              <a:ext cx="1493322" cy="603659"/>
            </a:xfrm>
            <a:prstGeom prst="rect">
              <a:avLst/>
            </a:prstGeom>
            <a:solidFill>
              <a:srgbClr val="FC0CD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CITIZEN SYSTEMS/ DEPARTMENT</a:t>
              </a:r>
            </a:p>
            <a:p>
              <a:pPr algn="ctr"/>
              <a:endParaRPr lang="en-ZA" sz="1200" b="1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D4463AB-87F4-4805-A5C0-5E6130D2850F}"/>
                </a:ext>
              </a:extLst>
            </p:cNvPr>
            <p:cNvSpPr/>
            <p:nvPr/>
          </p:nvSpPr>
          <p:spPr>
            <a:xfrm>
              <a:off x="5700172" y="1440883"/>
              <a:ext cx="885704" cy="3226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bg1">
                      <a:lumMod val="95000"/>
                    </a:schemeClr>
                  </a:solidFill>
                </a:rPr>
                <a:t>COGTA</a:t>
              </a:r>
              <a:endParaRPr lang="en-ZA" sz="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9865867-D18B-4C80-82BB-BE524E9697B7}"/>
                </a:ext>
              </a:extLst>
            </p:cNvPr>
            <p:cNvSpPr/>
            <p:nvPr/>
          </p:nvSpPr>
          <p:spPr>
            <a:xfrm>
              <a:off x="4698671" y="1551713"/>
              <a:ext cx="583869" cy="3226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bg1">
                      <a:lumMod val="95000"/>
                    </a:schemeClr>
                  </a:solidFill>
                </a:rPr>
                <a:t>DHA</a:t>
              </a:r>
              <a:endParaRPr lang="en-ZA" sz="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060EB1F-F82A-4A0F-8273-EB38B94BEEE8}"/>
                </a:ext>
              </a:extLst>
            </p:cNvPr>
            <p:cNvSpPr/>
            <p:nvPr/>
          </p:nvSpPr>
          <p:spPr>
            <a:xfrm>
              <a:off x="6811511" y="1993079"/>
              <a:ext cx="2166238" cy="263233"/>
            </a:xfrm>
            <a:prstGeom prst="rect">
              <a:avLst/>
            </a:prstGeom>
            <a:solidFill>
              <a:srgbClr val="8D43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Social Cluster Inventory</a:t>
              </a:r>
              <a:endParaRPr lang="en-ZA" sz="16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9B7B328-C1FD-458C-BF57-594651546B44}"/>
                </a:ext>
              </a:extLst>
            </p:cNvPr>
            <p:cNvSpPr/>
            <p:nvPr/>
          </p:nvSpPr>
          <p:spPr>
            <a:xfrm>
              <a:off x="7125217" y="3203368"/>
              <a:ext cx="1852532" cy="48985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SC INTEGRATED SERVICE DELIVERY</a:t>
              </a:r>
              <a:endParaRPr lang="en-ZA" sz="12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B65724A-FC69-4D1F-A0BF-DDBE9F0A75E7}"/>
                </a:ext>
              </a:extLst>
            </p:cNvPr>
            <p:cNvSpPr/>
            <p:nvPr/>
          </p:nvSpPr>
          <p:spPr>
            <a:xfrm>
              <a:off x="9583389" y="3191493"/>
              <a:ext cx="1246908" cy="81049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COMPLAINTS REDRESS MECHANISM SYSTEM</a:t>
              </a:r>
              <a:endParaRPr lang="en-ZA" sz="1200" b="1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86F7C18-4992-4A32-A1C7-2F350F82EEA2}"/>
                </a:ext>
              </a:extLst>
            </p:cNvPr>
            <p:cNvSpPr/>
            <p:nvPr/>
          </p:nvSpPr>
          <p:spPr>
            <a:xfrm>
              <a:off x="10046526" y="5258787"/>
              <a:ext cx="593767" cy="168237"/>
            </a:xfrm>
            <a:prstGeom prst="rect">
              <a:avLst/>
            </a:prstGeom>
            <a:solidFill>
              <a:srgbClr val="8D43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CRMS</a:t>
              </a:r>
              <a:endParaRPr lang="en-ZA" sz="1200" b="1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67C5BBC-6911-41E8-A1DC-3E2D85F25DEE}"/>
                </a:ext>
              </a:extLst>
            </p:cNvPr>
            <p:cNvSpPr/>
            <p:nvPr/>
          </p:nvSpPr>
          <p:spPr>
            <a:xfrm>
              <a:off x="10640293" y="3827811"/>
              <a:ext cx="1551706" cy="81049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CLUSTER CASE MANAGEMENT SYSTEM</a:t>
              </a:r>
              <a:endParaRPr lang="en-ZA" sz="1200" b="1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5CAC297-9D4F-45F7-8CE8-DF77D4593AB2}"/>
                </a:ext>
              </a:extLst>
            </p:cNvPr>
            <p:cNvSpPr/>
            <p:nvPr/>
          </p:nvSpPr>
          <p:spPr>
            <a:xfrm>
              <a:off x="1361703" y="6214749"/>
              <a:ext cx="1619003" cy="13854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Housing</a:t>
              </a:r>
              <a:endParaRPr lang="en-ZA" sz="9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D047587-00C7-407B-AB88-86DF8A494D4C}"/>
                </a:ext>
              </a:extLst>
            </p:cNvPr>
            <p:cNvSpPr/>
            <p:nvPr/>
          </p:nvSpPr>
          <p:spPr>
            <a:xfrm>
              <a:off x="1361703" y="6397825"/>
              <a:ext cx="1619003" cy="13854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Banking</a:t>
              </a:r>
              <a:endParaRPr lang="en-ZA" sz="9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A08D120-957F-45BC-8DD0-4F3704972A45}"/>
                </a:ext>
              </a:extLst>
            </p:cNvPr>
            <p:cNvSpPr/>
            <p:nvPr/>
          </p:nvSpPr>
          <p:spPr>
            <a:xfrm>
              <a:off x="3079668" y="6222664"/>
              <a:ext cx="1619003" cy="13854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IJS</a:t>
              </a:r>
              <a:endParaRPr lang="en-ZA" sz="9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82B76EC-79EE-46DB-89E3-5C0505E5B9CF}"/>
                </a:ext>
              </a:extLst>
            </p:cNvPr>
            <p:cNvSpPr/>
            <p:nvPr/>
          </p:nvSpPr>
          <p:spPr>
            <a:xfrm>
              <a:off x="4844152" y="6397825"/>
              <a:ext cx="1619003" cy="13854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SARS</a:t>
              </a:r>
              <a:endParaRPr lang="en-ZA" sz="9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7AAA72F-EA97-4039-991F-011493B37108}"/>
                </a:ext>
              </a:extLst>
            </p:cNvPr>
            <p:cNvSpPr/>
            <p:nvPr/>
          </p:nvSpPr>
          <p:spPr>
            <a:xfrm>
              <a:off x="6617525" y="6397825"/>
              <a:ext cx="1619003" cy="13854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Dept of Agriculture</a:t>
              </a:r>
              <a:endParaRPr lang="en-ZA" sz="9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A6C7FF4-787A-4FEF-94A5-8C641DE66C18}"/>
                </a:ext>
              </a:extLst>
            </p:cNvPr>
            <p:cNvSpPr/>
            <p:nvPr/>
          </p:nvSpPr>
          <p:spPr>
            <a:xfrm>
              <a:off x="8326601" y="6397825"/>
              <a:ext cx="1619003" cy="13854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Correctional Services</a:t>
              </a:r>
              <a:endParaRPr lang="en-ZA" sz="9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785CCA5-E3FC-4121-9EB0-6EBFB89D8A0C}"/>
                </a:ext>
              </a:extLst>
            </p:cNvPr>
            <p:cNvSpPr/>
            <p:nvPr/>
          </p:nvSpPr>
          <p:spPr>
            <a:xfrm>
              <a:off x="10046526" y="6223649"/>
              <a:ext cx="1619003" cy="13854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SITA</a:t>
              </a:r>
              <a:endParaRPr lang="en-ZA" sz="9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65A6CDC-542B-4F7D-9981-D839A769A604}"/>
                </a:ext>
              </a:extLst>
            </p:cNvPr>
            <p:cNvSpPr/>
            <p:nvPr/>
          </p:nvSpPr>
          <p:spPr>
            <a:xfrm>
              <a:off x="10046526" y="6443350"/>
              <a:ext cx="1619003" cy="11183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NATIONAL TREASURY</a:t>
              </a:r>
              <a:endParaRPr lang="en-ZA" sz="9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49A6DB6-6111-49E1-A458-33235B3C2C32}"/>
                </a:ext>
              </a:extLst>
            </p:cNvPr>
            <p:cNvSpPr/>
            <p:nvPr/>
          </p:nvSpPr>
          <p:spPr>
            <a:xfrm>
              <a:off x="3102927" y="6429990"/>
              <a:ext cx="1619003" cy="13854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WATER AFFAIRS</a:t>
              </a:r>
              <a:endParaRPr lang="en-ZA" sz="900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B75ED5E-3DAF-4F5E-8419-A8DA9FC2CB42}"/>
              </a:ext>
            </a:extLst>
          </p:cNvPr>
          <p:cNvSpPr/>
          <p:nvPr/>
        </p:nvSpPr>
        <p:spPr>
          <a:xfrm>
            <a:off x="4649227" y="3621972"/>
            <a:ext cx="1852532" cy="3087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CONVERGENCE</a:t>
            </a:r>
            <a:endParaRPr lang="en-ZA" sz="1000" b="1" dirty="0"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377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21D7F-A7F0-20D6-CE87-F891758F3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6000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3085380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538</Words>
  <Application>Microsoft Office PowerPoint</Application>
  <PresentationFormat>Widescreen</PresentationFormat>
  <Paragraphs>116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Arial Black</vt:lpstr>
      <vt:lpstr>Arial Narrow</vt:lpstr>
      <vt:lpstr>Calibri</vt:lpstr>
      <vt:lpstr>Calibri Light</vt:lpstr>
      <vt:lpstr>STIXGeneral-Regular</vt:lpstr>
      <vt:lpstr>Tahoma</vt:lpstr>
      <vt:lpstr>Times New Roman</vt:lpstr>
      <vt:lpstr>Wingdings</vt:lpstr>
      <vt:lpstr>2_Office Theme</vt:lpstr>
      <vt:lpstr>Custom Design</vt:lpstr>
      <vt:lpstr>  LESSONS  DEVELOPMENT OF A NATIONAL INTEGRATED    SOCIAL PROTECTION DATA SYSTEM  </vt:lpstr>
      <vt:lpstr> BACKGROUND &amp; CONTEXT </vt:lpstr>
      <vt:lpstr>PROCESSES </vt:lpstr>
      <vt:lpstr>EDUCATIONAL OUTCOMES OF LEARNERS RECEIVING  SOCIAL PROTECTION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Lana Petersen</dc:creator>
  <cp:lastModifiedBy>Desiree Jason</cp:lastModifiedBy>
  <cp:revision>165</cp:revision>
  <cp:lastPrinted>2024-08-13T07:00:06Z</cp:lastPrinted>
  <dcterms:created xsi:type="dcterms:W3CDTF">2024-06-04T08:42:29Z</dcterms:created>
  <dcterms:modified xsi:type="dcterms:W3CDTF">2025-02-26T14:06:26Z</dcterms:modified>
</cp:coreProperties>
</file>